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Microsoft_Equation3.bin" ContentType="application/vnd.openxmlformats-officedocument.oleObject"/>
  <Override PartName="/ppt/embeddings/Microsoft_Equation4.bin" ContentType="application/vnd.openxmlformats-officedocument.oleObject"/>
  <Override PartName="/ppt/embeddings/Microsoft_Equation5.bin" ContentType="application/vnd.openxmlformats-officedocument.oleObject"/>
  <Override PartName="/ppt/embeddings/Microsoft_Equation6.bin" ContentType="application/vnd.openxmlformats-officedocument.oleObject"/>
  <Override PartName="/ppt/embeddings/Microsoft_Equation7.bin" ContentType="application/vnd.openxmlformats-officedocument.oleObject"/>
  <Override PartName="/ppt/embeddings/Microsoft_Equation8.bin" ContentType="application/vnd.openxmlformats-officedocument.oleObject"/>
  <Override PartName="/ppt/embeddings/Microsoft_Equation9.bin" ContentType="application/vnd.openxmlformats-officedocument.oleObject"/>
  <Override PartName="/ppt/embeddings/Microsoft_Equation10.bin" ContentType="application/vnd.openxmlformats-officedocument.oleObject"/>
  <Override PartName="/ppt/embeddings/Microsoft_Equation11.bin" ContentType="application/vnd.openxmlformats-officedocument.oleObject"/>
  <Override PartName="/ppt/embeddings/Microsoft_Equation12.bin" ContentType="application/vnd.openxmlformats-officedocument.oleObject"/>
  <Override PartName="/ppt/embeddings/Microsoft_Equation13.bin" ContentType="application/vnd.openxmlformats-officedocument.oleObject"/>
  <Override PartName="/ppt/embeddings/Microsoft_Equation14.bin" ContentType="application/vnd.openxmlformats-officedocument.oleObject"/>
  <Override PartName="/ppt/embeddings/Microsoft_Equation15.bin" ContentType="application/vnd.openxmlformats-officedocument.oleObject"/>
  <Override PartName="/ppt/embeddings/Microsoft_Equation1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59" r:id="rId4"/>
    <p:sldId id="260" r:id="rId5"/>
    <p:sldId id="280" r:id="rId6"/>
    <p:sldId id="281" r:id="rId7"/>
    <p:sldId id="261" r:id="rId8"/>
    <p:sldId id="262" r:id="rId9"/>
    <p:sldId id="275" r:id="rId10"/>
    <p:sldId id="274" r:id="rId11"/>
    <p:sldId id="277" r:id="rId12"/>
    <p:sldId id="276" r:id="rId13"/>
    <p:sldId id="278" r:id="rId14"/>
    <p:sldId id="279" r:id="rId15"/>
    <p:sldId id="264" r:id="rId16"/>
    <p:sldId id="265" r:id="rId17"/>
    <p:sldId id="266" r:id="rId18"/>
    <p:sldId id="269" r:id="rId19"/>
    <p:sldId id="267" r:id="rId20"/>
    <p:sldId id="270" r:id="rId21"/>
    <p:sldId id="272" r:id="rId22"/>
    <p:sldId id="268" r:id="rId23"/>
    <p:sldId id="273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Relationship Id="rId2" Type="http://schemas.openxmlformats.org/officeDocument/2006/relationships/image" Target="../media/image2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Relationship Id="rId2" Type="http://schemas.openxmlformats.org/officeDocument/2006/relationships/image" Target="../media/image2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6D35B-C002-CD41-975A-136C973CAD57}" type="datetimeFigureOut">
              <a:rPr lang="en-US" smtClean="0"/>
              <a:t>7/28/15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30A29-8AC6-BE4F-B228-38E746AC4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53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2837"/>
            <a:ext cx="92170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8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868082"/>
            <a:ext cx="8500533" cy="534744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0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lick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7" y="898394"/>
            <a:ext cx="8551333" cy="5227769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>
              <a:buFont typeface="+mj-lt"/>
              <a:buAutoNum type="alphaUcPeriod"/>
              <a:defRPr>
                <a:solidFill>
                  <a:srgbClr val="000000"/>
                </a:solidFill>
              </a:defRPr>
            </a:lvl2pPr>
            <a:lvl3pPr marL="1143000" indent="-228600">
              <a:buFont typeface="Wingdings" charset="2"/>
              <a:buChar char="Ø"/>
              <a:defRPr sz="2000"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7" name="Picture 5" descr="click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76200"/>
            <a:ext cx="4667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93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Mechanics  Lecture 2, Slide </a:t>
            </a:r>
            <a:fld id="{1083EDDF-2869-DD4F-A230-F3A014B73E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88552"/>
      </p:ext>
    </p:extLst>
  </p:cSld>
  <p:clrMapOvr>
    <a:masterClrMapping/>
  </p:clrMapOvr>
  <p:transition xmlns:p14="http://schemas.microsoft.com/office/powerpoint/2010/main"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ppt background bottom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2413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477000"/>
            <a:ext cx="2159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415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9" r:id="rId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200" b="1" i="1" kern="1200">
          <a:solidFill>
            <a:schemeClr val="bg1"/>
          </a:solidFill>
          <a:latin typeface="Trebuchet MS"/>
          <a:ea typeface="+mj-ea"/>
          <a:cs typeface="Trebuchet M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457200" rtl="0" eaLnBrk="1" latinLnBrk="0" hangingPunct="1">
        <a:spcBef>
          <a:spcPct val="20000"/>
        </a:spcBef>
        <a:buFont typeface="Wingdings" charset="2"/>
        <a:buChar char="Ø"/>
        <a:defRPr sz="2800" kern="120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7.bin"/><Relationship Id="rId4" Type="http://schemas.openxmlformats.org/officeDocument/2006/relationships/image" Target="../media/image17.emf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8.bin"/><Relationship Id="rId4" Type="http://schemas.openxmlformats.org/officeDocument/2006/relationships/image" Target="../media/image5.emf"/><Relationship Id="rId5" Type="http://schemas.openxmlformats.org/officeDocument/2006/relationships/image" Target="../media/image8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9.bin"/><Relationship Id="rId4" Type="http://schemas.openxmlformats.org/officeDocument/2006/relationships/image" Target="../media/image15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0.bin"/><Relationship Id="rId4" Type="http://schemas.openxmlformats.org/officeDocument/2006/relationships/image" Target="../media/image22.emf"/><Relationship Id="rId5" Type="http://schemas.openxmlformats.org/officeDocument/2006/relationships/image" Target="../media/image23.png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oleObject" Target="../embeddings/Microsoft_Equation11.bin"/><Relationship Id="rId5" Type="http://schemas.openxmlformats.org/officeDocument/2006/relationships/image" Target="../media/image25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2.bin"/><Relationship Id="rId4" Type="http://schemas.openxmlformats.org/officeDocument/2006/relationships/image" Target="../media/image25.emf"/><Relationship Id="rId5" Type="http://schemas.openxmlformats.org/officeDocument/2006/relationships/oleObject" Target="../embeddings/Microsoft_Equation13.bin"/><Relationship Id="rId6" Type="http://schemas.openxmlformats.org/officeDocument/2006/relationships/image" Target="../media/image26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4.bin"/><Relationship Id="rId4" Type="http://schemas.openxmlformats.org/officeDocument/2006/relationships/image" Target="../media/image25.emf"/><Relationship Id="rId5" Type="http://schemas.openxmlformats.org/officeDocument/2006/relationships/oleObject" Target="../embeddings/Microsoft_Equation15.bin"/><Relationship Id="rId6" Type="http://schemas.openxmlformats.org/officeDocument/2006/relationships/image" Target="../media/image27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oleObject" Target="../embeddings/Microsoft_Equation16.bin"/><Relationship Id="rId5" Type="http://schemas.openxmlformats.org/officeDocument/2006/relationships/image" Target="../media/image28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5.emf"/><Relationship Id="rId5" Type="http://schemas.openxmlformats.org/officeDocument/2006/relationships/image" Target="../media/image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.bin"/><Relationship Id="rId4" Type="http://schemas.openxmlformats.org/officeDocument/2006/relationships/image" Target="../media/image5.emf"/><Relationship Id="rId5" Type="http://schemas.openxmlformats.org/officeDocument/2006/relationships/image" Target="../media/image7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.bin"/><Relationship Id="rId4" Type="http://schemas.openxmlformats.org/officeDocument/2006/relationships/image" Target="../media/image9.emf"/><Relationship Id="rId5" Type="http://schemas.openxmlformats.org/officeDocument/2006/relationships/oleObject" Target="../embeddings/Microsoft_Equation4.bin"/><Relationship Id="rId6" Type="http://schemas.openxmlformats.org/officeDocument/2006/relationships/image" Target="../media/image10.emf"/><Relationship Id="rId7" Type="http://schemas.openxmlformats.org/officeDocument/2006/relationships/oleObject" Target="../embeddings/Microsoft_Equation5.bin"/><Relationship Id="rId8" Type="http://schemas.openxmlformats.org/officeDocument/2006/relationships/image" Target="../media/image11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6.bin"/><Relationship Id="rId4" Type="http://schemas.openxmlformats.org/officeDocument/2006/relationships/image" Target="../media/image15.emf"/><Relationship Id="rId5" Type="http://schemas.openxmlformats.org/officeDocument/2006/relationships/image" Target="../media/image16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80000"/>
              </a:lnSpc>
            </a:pPr>
            <a:r>
              <a:rPr lang="en-US" sz="2600" dirty="0">
                <a:latin typeface="Calibri" charset="0"/>
                <a:ea typeface="ＭＳ Ｐゴシック" charset="0"/>
              </a:rPr>
              <a:t>Today</a:t>
            </a:r>
            <a:r>
              <a:rPr lang="ja-JP" altLang="en-US" sz="2600" dirty="0">
                <a:latin typeface="Calibri" charset="0"/>
                <a:ea typeface="ＭＳ Ｐゴシック" charset="0"/>
              </a:rPr>
              <a:t>’</a:t>
            </a:r>
            <a:r>
              <a:rPr lang="en-US" altLang="ja-JP" sz="2600" dirty="0">
                <a:latin typeface="Calibri" charset="0"/>
                <a:ea typeface="ＭＳ Ｐゴシック" charset="0"/>
              </a:rPr>
              <a:t>s Concepts: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Gravitation</a:t>
            </a:r>
            <a:endParaRPr lang="en-US" dirty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18010"/>
            <a:ext cx="7772400" cy="1470025"/>
          </a:xfrm>
        </p:spPr>
        <p:txBody>
          <a:bodyPr/>
          <a:lstStyle/>
          <a:p>
            <a:r>
              <a:rPr lang="en-US" dirty="0">
                <a:latin typeface="Trebuchet MS" charset="0"/>
                <a:ea typeface="ＭＳ Ｐゴシック" charset="0"/>
              </a:rPr>
              <a:t>Classical Mechanics </a:t>
            </a:r>
            <a:br>
              <a:rPr lang="en-US" dirty="0">
                <a:latin typeface="Trebuchet MS" charset="0"/>
                <a:ea typeface="ＭＳ Ｐゴシック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</a:rPr>
              <a:t>Lecture 16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1785" y="6519446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Presentation Created by Dr. Adam Lark </a:t>
            </a:r>
          </a:p>
        </p:txBody>
      </p:sp>
    </p:spTree>
    <p:extLst>
      <p:ext uri="{BB962C8B-B14F-4D97-AF65-F5344CB8AC3E}">
        <p14:creationId xmlns:p14="http://schemas.microsoft.com/office/powerpoint/2010/main" val="326046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Escape Velocity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Minimum Velocity to escape from a planet: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285039"/>
              </p:ext>
            </p:extLst>
          </p:nvPr>
        </p:nvGraphicFramePr>
        <p:xfrm>
          <a:off x="3539317" y="3228217"/>
          <a:ext cx="2470245" cy="129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name="Equation" r:id="rId3" imgW="825500" imgH="431800" progId="Equation.3">
                  <p:embed/>
                </p:oleObj>
              </mc:Choice>
              <mc:Fallback>
                <p:oleObj name="Equation" r:id="rId3" imgW="8255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39317" y="3228217"/>
                        <a:ext cx="2470245" cy="12921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059972"/>
            <a:ext cx="2827496" cy="23908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0424" y="3946603"/>
            <a:ext cx="11811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550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90698E-6 -8.59389E-6 C 0.00121 -0.01712 -0.00139 -0.03608 0.00503 -0.05065 C 0.00607 -0.05343 0.00832 -0.05482 0.00989 -0.05713 C 0.01405 -0.06476 0.02134 -0.08303 0.02637 -0.08812 C 0.03974 -0.10246 0.05067 -0.12073 0.06455 -0.13437 C 0.06646 -0.13645 0.06907 -0.13692 0.07115 -0.13877 C 0.08486 -0.15264 0.09753 -0.16652 0.11246 -0.17831 C 0.12096 -0.18525 0.11836 -0.18756 0.12894 -0.19381 C 0.1404 -0.20098 0.15636 -0.20121 0.16869 -0.2026 C 0.19732 -0.21231 0.22787 -0.21092 0.25616 -0.1982 C 0.27039 -0.1834 0.2933 -0.16513 0.30249 -0.14524 C 0.30996 -0.12882 0.31429 -0.11356 0.31742 -0.09459 C 0.31672 -0.06684 0.31759 -0.03886 0.31568 -0.01088 C 0.31534 -0.00833 0.31239 -0.00787 0.31082 -0.00648 C 0.30249 -0.00024 0.29694 0.00763 0.28757 0.01109 C 0.28149 0.00878 0.27177 0.01202 0.26952 0.00439 C 0.26015 -0.02591 0.26934 -0.03493 0.27611 -0.05505 C 0.27768 -0.06037 0.28496 -0.0865 0.2893 -0.09459 C 0.29937 -0.11471 0.31169 -0.13183 0.32401 -0.14964 C 0.33877 -0.17161 0.36862 -0.18803 0.3884 -0.20028 C 0.42988 -0.22619 0.47327 -0.24839 0.51735 -0.26643 C 0.53575 -0.27429 0.55414 -0.28285 0.57202 -0.29279 C 0.58191 -0.29857 0.59198 -0.30435 0.60169 -0.3106 C 0.60655 -0.31407 0.61662 -0.31939 0.61662 -0.31939 " pathEditMode="relative" ptsTypes="ffffff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would the weight of an explorer be greater?</a:t>
            </a:r>
            <a:endParaRPr lang="en-US" dirty="0" smtClean="0"/>
          </a:p>
          <a:p>
            <a:pPr lvl="1"/>
            <a:r>
              <a:rPr lang="en-US" dirty="0"/>
              <a:t>The summit of Chimborazo, in Ecuador, which is at a distance of about 6,384 km from the Earth’s center.</a:t>
            </a:r>
          </a:p>
          <a:p>
            <a:pPr lvl="1"/>
            <a:r>
              <a:rPr lang="en-US" dirty="0"/>
              <a:t>The bottom of the Mariana Trench, in the western Pacific ocean, which is nearly 6,370 km from the center of the Earth.</a:t>
            </a:r>
          </a:p>
          <a:p>
            <a:pPr lvl="1"/>
            <a:r>
              <a:rPr lang="en-US" dirty="0"/>
              <a:t>On the surface of Earth on the Equator line.</a:t>
            </a:r>
          </a:p>
        </p:txBody>
      </p:sp>
    </p:spTree>
    <p:extLst>
      <p:ext uri="{BB962C8B-B14F-4D97-AF65-F5344CB8AC3E}">
        <p14:creationId xmlns:p14="http://schemas.microsoft.com/office/powerpoint/2010/main" val="890863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would the weight of an explorer be greater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6,384 </a:t>
            </a:r>
            <a:r>
              <a:rPr lang="en-US" dirty="0"/>
              <a:t>km from the Earth’s center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  <a:p>
            <a:pPr lvl="1"/>
            <a:r>
              <a:rPr lang="en-US" dirty="0" smtClean="0"/>
              <a:t>6,370 </a:t>
            </a:r>
            <a:r>
              <a:rPr lang="en-US" dirty="0"/>
              <a:t>km from the center of the Earth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  <a:p>
            <a:pPr lvl="1"/>
            <a:r>
              <a:rPr lang="en-US" dirty="0"/>
              <a:t>On the surface of Earth on the Equator line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965333"/>
              </p:ext>
            </p:extLst>
          </p:nvPr>
        </p:nvGraphicFramePr>
        <p:xfrm>
          <a:off x="1154101" y="4947913"/>
          <a:ext cx="2660565" cy="117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Equation" r:id="rId3" imgW="889000" imgH="393700" progId="Equation.3">
                  <p:embed/>
                </p:oleObj>
              </mc:Choice>
              <mc:Fallback>
                <p:oleObj name="Equation" r:id="rId3" imgW="8890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54101" y="4947913"/>
                        <a:ext cx="2660565" cy="1178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02413" y="4947913"/>
            <a:ext cx="42627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Smaller Radius</a:t>
            </a:r>
          </a:p>
          <a:p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  Larger Force of Gravity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311345" y="5457675"/>
            <a:ext cx="1285225" cy="408192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10654" y="2948052"/>
            <a:ext cx="6547089" cy="831502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5096" y="1417420"/>
            <a:ext cx="1761704" cy="132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54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/>
              <a:t>the explorer visited the three places and raised her hand when she reached each of them, where would the change in gravitational potential energy of her hand be greater</a:t>
            </a:r>
            <a:r>
              <a:rPr lang="en-US" dirty="0" smtClean="0"/>
              <a:t>?</a:t>
            </a:r>
          </a:p>
          <a:p>
            <a:pPr lvl="1"/>
            <a:r>
              <a:rPr lang="en-US" dirty="0"/>
              <a:t>The summit of Chimborazo, in Ecuador, which is at a distance of 6,384 km from the Earth’s center.</a:t>
            </a:r>
          </a:p>
          <a:p>
            <a:pPr lvl="1"/>
            <a:r>
              <a:rPr lang="en-US" dirty="0"/>
              <a:t>The bottom of the Mariana Trench, in the western Pacific ocean, which is nearly 6,370 km from the center of the Earth.</a:t>
            </a:r>
          </a:p>
          <a:p>
            <a:pPr lvl="1"/>
            <a:r>
              <a:rPr lang="en-US" dirty="0"/>
              <a:t>On the surface of Earth on the Equator line.</a:t>
            </a:r>
          </a:p>
          <a:p>
            <a:pPr lvl="1"/>
            <a:r>
              <a:rPr lang="en-US" dirty="0"/>
              <a:t>Same in all cases.</a:t>
            </a:r>
          </a:p>
        </p:txBody>
      </p:sp>
    </p:spTree>
    <p:extLst>
      <p:ext uri="{BB962C8B-B14F-4D97-AF65-F5344CB8AC3E}">
        <p14:creationId xmlns:p14="http://schemas.microsoft.com/office/powerpoint/2010/main" val="2480769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would </a:t>
            </a:r>
            <a:r>
              <a:rPr lang="en-US" dirty="0"/>
              <a:t>the change in gravitational potential energy of her hand be greater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6,384 </a:t>
            </a:r>
            <a:r>
              <a:rPr lang="en-US" dirty="0"/>
              <a:t>km from the Earth’s center.</a:t>
            </a:r>
          </a:p>
          <a:p>
            <a:pPr lvl="1"/>
            <a:r>
              <a:rPr lang="en-US" dirty="0" smtClean="0"/>
              <a:t>6,370 </a:t>
            </a:r>
            <a:r>
              <a:rPr lang="en-US" dirty="0"/>
              <a:t>km from the center of the Earth.</a:t>
            </a:r>
          </a:p>
          <a:p>
            <a:pPr lvl="1"/>
            <a:r>
              <a:rPr lang="en-US" dirty="0"/>
              <a:t>On the surface of Earth on the Equator line.</a:t>
            </a:r>
          </a:p>
          <a:p>
            <a:pPr lvl="1"/>
            <a:r>
              <a:rPr lang="en-US" dirty="0"/>
              <a:t>Same in all cases.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9068114"/>
              </p:ext>
            </p:extLst>
          </p:nvPr>
        </p:nvGraphicFramePr>
        <p:xfrm>
          <a:off x="1009700" y="4577670"/>
          <a:ext cx="2921578" cy="1132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Equation" r:id="rId3" imgW="1016000" imgH="393700" progId="Equation.3">
                  <p:embed/>
                </p:oleObj>
              </mc:Choice>
              <mc:Fallback>
                <p:oleObj name="Equation" r:id="rId3" imgW="10160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9700" y="4577670"/>
                        <a:ext cx="2921578" cy="11321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96570" y="4642400"/>
            <a:ext cx="458330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Smaller Radius</a:t>
            </a:r>
          </a:p>
          <a:p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  Greater Potential Energy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311345" y="5152162"/>
            <a:ext cx="1285225" cy="408192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87973" y="2479388"/>
            <a:ext cx="6547089" cy="514019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275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Kepler’s</a:t>
            </a:r>
            <a:r>
              <a:rPr lang="en-US" dirty="0" smtClean="0"/>
              <a:t>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Kepler’s</a:t>
            </a:r>
            <a:r>
              <a:rPr lang="en-US" dirty="0" smtClean="0"/>
              <a:t> 1</a:t>
            </a:r>
            <a:r>
              <a:rPr lang="en-US" baseline="30000" dirty="0" smtClean="0"/>
              <a:t>st</a:t>
            </a:r>
            <a:r>
              <a:rPr lang="en-US" dirty="0" smtClean="0"/>
              <a:t> Law : Planetary orbits are ellipses, with the sun at one of the foci of the ellipse.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247" y="2060599"/>
            <a:ext cx="6888871" cy="429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651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Kepler’s</a:t>
            </a:r>
            <a:r>
              <a:rPr lang="en-US" dirty="0" smtClean="0"/>
              <a:t>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Kepler’s</a:t>
            </a:r>
            <a:r>
              <a:rPr lang="en-US" dirty="0" smtClean="0"/>
              <a:t> 2</a:t>
            </a:r>
            <a:r>
              <a:rPr lang="en-US" baseline="30000" dirty="0" smtClean="0"/>
              <a:t>nd</a:t>
            </a:r>
            <a:r>
              <a:rPr lang="en-US" dirty="0" smtClean="0"/>
              <a:t> Law : Planets Sweep out equal areas in equal time intervals. 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58" y="2000511"/>
            <a:ext cx="7645400" cy="435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62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Kepler’s</a:t>
            </a:r>
            <a:r>
              <a:rPr lang="en-US" dirty="0" smtClean="0"/>
              <a:t>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Kepler’s</a:t>
            </a:r>
            <a:r>
              <a:rPr lang="en-US" dirty="0"/>
              <a:t> </a:t>
            </a: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Law : Period (T) of the orbit is proportion to the semi-major axis cubed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4423805"/>
              </p:ext>
            </p:extLst>
          </p:nvPr>
        </p:nvGraphicFramePr>
        <p:xfrm>
          <a:off x="6253782" y="3403288"/>
          <a:ext cx="2551550" cy="1313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Equation" r:id="rId3" imgW="863600" imgH="444500" progId="Equation.3">
                  <p:embed/>
                </p:oleObj>
              </mc:Choice>
              <mc:Fallback>
                <p:oleObj name="Equation" r:id="rId3" imgW="8636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53782" y="3403288"/>
                        <a:ext cx="2551550" cy="1313298"/>
                      </a:xfrm>
                      <a:prstGeom prst="rect">
                        <a:avLst/>
                      </a:prstGeom>
                      <a:ln>
                        <a:solidFill>
                          <a:srgbClr val="008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717" y="2628858"/>
            <a:ext cx="5851729" cy="333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166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Which object exhibits the longest orbital period? The Moon orbits Earth in a nearly circular orbit (mean distance = 378,000 km). Charon orbits Pluto in a nearly circular orbit as well (mean distance = 19,600 km)</a:t>
            </a:r>
            <a:r>
              <a:rPr lang="en-US" sz="2400" dirty="0" smtClean="0"/>
              <a:t>.</a:t>
            </a:r>
          </a:p>
          <a:p>
            <a:pPr lvl="1"/>
            <a:r>
              <a:rPr lang="en-US" sz="2000" dirty="0"/>
              <a:t>Moon around Earth</a:t>
            </a:r>
          </a:p>
          <a:p>
            <a:pPr lvl="1"/>
            <a:r>
              <a:rPr lang="en-US" sz="2000" dirty="0"/>
              <a:t>Charon around Pluto</a:t>
            </a:r>
          </a:p>
          <a:p>
            <a:pPr lvl="1"/>
            <a:r>
              <a:rPr lang="en-US" sz="2000" dirty="0"/>
              <a:t>About the same for both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302" y="4225404"/>
            <a:ext cx="6772098" cy="207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274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467" y="898394"/>
            <a:ext cx="8551333" cy="5227769"/>
          </a:xfrm>
        </p:spPr>
        <p:txBody>
          <a:bodyPr/>
          <a:lstStyle/>
          <a:p>
            <a:r>
              <a:rPr lang="en-US" sz="2400" dirty="0"/>
              <a:t>Which object exhibits the longest orbital period? The Moon orbits Earth in a nearly circular orbit (mean distance = 378,000 km). Charon orbits Pluto in a nearly circular orbit as well (mean distance = 19,600 km)</a:t>
            </a:r>
            <a:r>
              <a:rPr lang="en-US" sz="2400" dirty="0" smtClean="0"/>
              <a:t>.</a:t>
            </a:r>
          </a:p>
          <a:p>
            <a:pPr lvl="1"/>
            <a:r>
              <a:rPr lang="en-US" sz="2000" dirty="0"/>
              <a:t>Moon around Earth</a:t>
            </a:r>
          </a:p>
          <a:p>
            <a:pPr lvl="1"/>
            <a:r>
              <a:rPr lang="en-US" sz="2000" dirty="0"/>
              <a:t>Charon around Pluto</a:t>
            </a:r>
          </a:p>
          <a:p>
            <a:pPr lvl="1"/>
            <a:r>
              <a:rPr lang="en-US" sz="2000" dirty="0"/>
              <a:t>About the same for </a:t>
            </a:r>
            <a:r>
              <a:rPr lang="en-US" sz="2000" dirty="0" smtClean="0"/>
              <a:t>both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3372" y="2139977"/>
            <a:ext cx="5184853" cy="1591841"/>
          </a:xfrm>
          <a:prstGeom prst="rect">
            <a:avLst/>
          </a:prstGeom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9035711"/>
              </p:ext>
            </p:extLst>
          </p:nvPr>
        </p:nvGraphicFramePr>
        <p:xfrm>
          <a:off x="578086" y="4446534"/>
          <a:ext cx="2126576" cy="1134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Equation" r:id="rId4" imgW="762000" imgH="406400" progId="Equation.3">
                  <p:embed/>
                </p:oleObj>
              </mc:Choice>
              <mc:Fallback>
                <p:oleObj name="Equation" r:id="rId4" imgW="7620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8086" y="4446534"/>
                        <a:ext cx="2126576" cy="11341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300300" y="4570710"/>
            <a:ext cx="576792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Semi-major axis of orbiting object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68242" y="5531342"/>
            <a:ext cx="36786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Mass of central Body</a:t>
            </a:r>
            <a:endParaRPr lang="en-US" sz="3200" dirty="0" smtClean="0">
              <a:solidFill>
                <a:srgbClr val="0000FF"/>
              </a:solidFill>
            </a:endParaRPr>
          </a:p>
        </p:txBody>
      </p:sp>
      <p:cxnSp>
        <p:nvCxnSpPr>
          <p:cNvPr id="14" name="Straight Arrow Connector 13"/>
          <p:cNvCxnSpPr>
            <a:stCxn id="11" idx="1"/>
          </p:cNvCxnSpPr>
          <p:nvPr/>
        </p:nvCxnSpPr>
        <p:spPr>
          <a:xfrm flipH="1">
            <a:off x="2704662" y="4863098"/>
            <a:ext cx="595638" cy="187928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1"/>
          </p:cNvCxnSpPr>
          <p:nvPr/>
        </p:nvCxnSpPr>
        <p:spPr>
          <a:xfrm flipH="1" flipV="1">
            <a:off x="2261424" y="5419510"/>
            <a:ext cx="2106818" cy="404220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189308" y="1332792"/>
            <a:ext cx="3497492" cy="39199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85880" y="2007028"/>
            <a:ext cx="3497492" cy="524947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063888" y="2775344"/>
            <a:ext cx="862272" cy="329278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972187" y="2755265"/>
            <a:ext cx="1074666" cy="329278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14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 animBg="1"/>
      <p:bldP spid="18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asked about: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Insert </a:t>
            </a:r>
            <a:r>
              <a:rPr lang="en-US" dirty="0"/>
              <a:t>s</a:t>
            </a:r>
            <a:r>
              <a:rPr lang="en-US" dirty="0" smtClean="0"/>
              <a:t>tudent comments from the “lecture thoughts” checkpoint question here!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000" dirty="0" smtClean="0"/>
              <a:t>Add slides that answer specific student comments as needed.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9456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of Magnitude Analysis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5924656"/>
              </p:ext>
            </p:extLst>
          </p:nvPr>
        </p:nvGraphicFramePr>
        <p:xfrm>
          <a:off x="324448" y="1043993"/>
          <a:ext cx="2434821" cy="1298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5" name="Equation" r:id="rId3" imgW="762000" imgH="406400" progId="Equation.3">
                  <p:embed/>
                </p:oleObj>
              </mc:Choice>
              <mc:Fallback>
                <p:oleObj name="Equation" r:id="rId3" imgW="7620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4448" y="1043993"/>
                        <a:ext cx="2434821" cy="12985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66449" y="1191673"/>
            <a:ext cx="354035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Earth and the Moon</a:t>
            </a:r>
            <a:endParaRPr lang="en-US" sz="3200" u="sng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24383" y="2874953"/>
            <a:ext cx="27286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a = 378,000 km  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2038" y="2874953"/>
            <a:ext cx="365089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0000FF"/>
                </a:solidFill>
              </a:rPr>
              <a:t>m</a:t>
            </a:r>
            <a:r>
              <a:rPr lang="en-US" sz="3200" baseline="-25000" dirty="0" err="1" smtClean="0">
                <a:solidFill>
                  <a:srgbClr val="0000FF"/>
                </a:solidFill>
              </a:rPr>
              <a:t>earth</a:t>
            </a:r>
            <a:r>
              <a:rPr lang="en-US" sz="3200" dirty="0" smtClean="0">
                <a:solidFill>
                  <a:srgbClr val="0000FF"/>
                </a:solidFill>
              </a:rPr>
              <a:t> = 5.97*10</a:t>
            </a:r>
            <a:r>
              <a:rPr lang="en-US" sz="3200" baseline="30000" dirty="0" smtClean="0">
                <a:solidFill>
                  <a:srgbClr val="0000FF"/>
                </a:solidFill>
              </a:rPr>
              <a:t>24 </a:t>
            </a:r>
            <a:r>
              <a:rPr lang="en-US" sz="3200" dirty="0" smtClean="0">
                <a:solidFill>
                  <a:srgbClr val="0000FF"/>
                </a:solidFill>
              </a:rPr>
              <a:t>kg </a:t>
            </a:r>
            <a:endParaRPr lang="en-US" sz="3200" dirty="0" smtClean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802" y="3459729"/>
            <a:ext cx="17154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 ~ 10</a:t>
            </a:r>
            <a:r>
              <a:rPr lang="en-US" sz="3200" baseline="30000" dirty="0"/>
              <a:t>8</a:t>
            </a:r>
            <a:r>
              <a:rPr lang="en-US" sz="3200" baseline="30000" dirty="0" smtClean="0"/>
              <a:t> </a:t>
            </a:r>
            <a:r>
              <a:rPr lang="en-US" sz="3200" dirty="0" smtClean="0"/>
              <a:t>m</a:t>
            </a:r>
            <a:endParaRPr lang="en-US" sz="3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043802" y="4044505"/>
            <a:ext cx="213144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</a:t>
            </a:r>
            <a:r>
              <a:rPr lang="en-US" sz="3200" baseline="30000" dirty="0" smtClean="0"/>
              <a:t>3</a:t>
            </a:r>
            <a:r>
              <a:rPr lang="en-US" sz="3200" dirty="0"/>
              <a:t> </a:t>
            </a:r>
            <a:r>
              <a:rPr lang="en-US" sz="3200" dirty="0" smtClean="0"/>
              <a:t>~ 10</a:t>
            </a:r>
            <a:r>
              <a:rPr lang="en-US" sz="3200" baseline="30000" dirty="0" smtClean="0"/>
              <a:t>24 </a:t>
            </a:r>
            <a:r>
              <a:rPr lang="en-US" sz="3200" dirty="0" smtClean="0"/>
              <a:t>m</a:t>
            </a:r>
            <a:r>
              <a:rPr lang="en-US" sz="3200" baseline="30000" dirty="0" smtClean="0"/>
              <a:t>3</a:t>
            </a:r>
            <a:endParaRPr lang="en-US" sz="3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487185" y="3752117"/>
            <a:ext cx="20372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 ~ 10</a:t>
            </a:r>
            <a:r>
              <a:rPr lang="en-US" sz="3200" baseline="30000" dirty="0" smtClean="0"/>
              <a:t>24 </a:t>
            </a:r>
            <a:r>
              <a:rPr lang="en-US" sz="3200" dirty="0" smtClean="0"/>
              <a:t>kg</a:t>
            </a:r>
            <a:endParaRPr lang="en-US" sz="3200" dirty="0" smtClean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6639455"/>
              </p:ext>
            </p:extLst>
          </p:nvPr>
        </p:nvGraphicFramePr>
        <p:xfrm>
          <a:off x="4360790" y="4921670"/>
          <a:ext cx="1994554" cy="12765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Equation" r:id="rId5" imgW="635000" imgH="406400" progId="Equation.3">
                  <p:embed/>
                </p:oleObj>
              </mc:Choice>
              <mc:Fallback>
                <p:oleObj name="Equation" r:id="rId5" imgW="6350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60790" y="4921670"/>
                        <a:ext cx="1994554" cy="12765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/>
          <p:cNvSpPr/>
          <p:nvPr/>
        </p:nvSpPr>
        <p:spPr>
          <a:xfrm>
            <a:off x="457200" y="2555825"/>
            <a:ext cx="3289762" cy="236584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502038" y="2555825"/>
            <a:ext cx="3650891" cy="2073456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553266" y="5221410"/>
            <a:ext cx="648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~1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4159490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9" grpId="0" animBg="1"/>
      <p:bldP spid="20" grpId="0" animBg="1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of Magnitude Analysis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2375679"/>
              </p:ext>
            </p:extLst>
          </p:nvPr>
        </p:nvGraphicFramePr>
        <p:xfrm>
          <a:off x="324448" y="1043993"/>
          <a:ext cx="2434821" cy="1298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1" name="Equation" r:id="rId3" imgW="762000" imgH="406400" progId="Equation.3">
                  <p:embed/>
                </p:oleObj>
              </mc:Choice>
              <mc:Fallback>
                <p:oleObj name="Equation" r:id="rId3" imgW="7620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4448" y="1043993"/>
                        <a:ext cx="2434821" cy="12985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24383" y="2874953"/>
            <a:ext cx="25206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a = 19,600 km  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2038" y="2874953"/>
            <a:ext cx="398311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0000FF"/>
                </a:solidFill>
              </a:rPr>
              <a:t>m</a:t>
            </a:r>
            <a:r>
              <a:rPr lang="en-US" sz="3200" baseline="-25000" dirty="0" err="1" smtClean="0">
                <a:solidFill>
                  <a:srgbClr val="0000FF"/>
                </a:solidFill>
              </a:rPr>
              <a:t>earth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>
                <a:solidFill>
                  <a:srgbClr val="0000FF"/>
                </a:solidFill>
              </a:rPr>
              <a:t>= 0.0146*10</a:t>
            </a:r>
            <a:r>
              <a:rPr lang="en-US" sz="3200" baseline="30000" dirty="0">
                <a:solidFill>
                  <a:srgbClr val="0000FF"/>
                </a:solidFill>
              </a:rPr>
              <a:t>24 </a:t>
            </a:r>
            <a:r>
              <a:rPr lang="en-US" sz="3200" dirty="0" smtClean="0">
                <a:solidFill>
                  <a:srgbClr val="0000FF"/>
                </a:solidFill>
              </a:rPr>
              <a:t>kg </a:t>
            </a:r>
            <a:endParaRPr lang="en-US" sz="3200" dirty="0" smtClean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802" y="3459729"/>
            <a:ext cx="17154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 ~ 10</a:t>
            </a:r>
            <a:r>
              <a:rPr lang="en-US" sz="3200" baseline="30000" dirty="0" smtClean="0"/>
              <a:t>7 </a:t>
            </a:r>
            <a:r>
              <a:rPr lang="en-US" sz="3200" dirty="0" smtClean="0"/>
              <a:t>m</a:t>
            </a:r>
            <a:endParaRPr lang="en-US" sz="3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043802" y="4044505"/>
            <a:ext cx="213144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</a:t>
            </a:r>
            <a:r>
              <a:rPr lang="en-US" sz="3200" baseline="30000" dirty="0" smtClean="0"/>
              <a:t>3</a:t>
            </a:r>
            <a:r>
              <a:rPr lang="en-US" sz="3200" dirty="0"/>
              <a:t> </a:t>
            </a:r>
            <a:r>
              <a:rPr lang="en-US" sz="3200" dirty="0" smtClean="0"/>
              <a:t>~ 10</a:t>
            </a:r>
            <a:r>
              <a:rPr lang="en-US" sz="3200" baseline="30000" dirty="0" smtClean="0"/>
              <a:t>21 </a:t>
            </a:r>
            <a:r>
              <a:rPr lang="en-US" sz="3200" dirty="0" smtClean="0"/>
              <a:t>m</a:t>
            </a:r>
            <a:r>
              <a:rPr lang="en-US" sz="3200" baseline="30000" dirty="0" smtClean="0"/>
              <a:t>3</a:t>
            </a:r>
            <a:endParaRPr lang="en-US" sz="3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487185" y="3752117"/>
            <a:ext cx="20372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 ~ 10</a:t>
            </a:r>
            <a:r>
              <a:rPr lang="en-US" sz="3200" baseline="30000" dirty="0" smtClean="0"/>
              <a:t>22 </a:t>
            </a:r>
            <a:r>
              <a:rPr lang="en-US" sz="3200" dirty="0" smtClean="0"/>
              <a:t>kg</a:t>
            </a:r>
            <a:endParaRPr lang="en-US" sz="3200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457200" y="2555825"/>
            <a:ext cx="3289762" cy="236584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502038" y="2555825"/>
            <a:ext cx="4184762" cy="2073456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827161" y="751605"/>
            <a:ext cx="152818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Lets try: </a:t>
            </a:r>
            <a:endParaRPr lang="en-US" sz="32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122162" y="1520040"/>
            <a:ext cx="307968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Pluto and Charon</a:t>
            </a:r>
            <a:endParaRPr lang="en-US" sz="3200" u="sng" dirty="0" smtClean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201274"/>
              </p:ext>
            </p:extLst>
          </p:nvPr>
        </p:nvGraphicFramePr>
        <p:xfrm>
          <a:off x="5324941" y="4921669"/>
          <a:ext cx="2043553" cy="1307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2" name="Equation" r:id="rId5" imgW="635000" imgH="406400" progId="Equation.3">
                  <p:embed/>
                </p:oleObj>
              </mc:Choice>
              <mc:Fallback>
                <p:oleObj name="Equation" r:id="rId5" imgW="6350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24941" y="4921669"/>
                        <a:ext cx="2043553" cy="13078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576530" y="5336699"/>
            <a:ext cx="9086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~0.1</a:t>
            </a:r>
            <a:endParaRPr lang="en-US" sz="32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56777" y="5293368"/>
            <a:ext cx="4895892" cy="1077218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Period of Moon Larger (T~1)</a:t>
            </a:r>
          </a:p>
          <a:p>
            <a:pPr algn="ctr"/>
            <a:r>
              <a:rPr lang="en-US" sz="3200" dirty="0"/>
              <a:t> </a:t>
            </a:r>
            <a:r>
              <a:rPr lang="en-US" sz="3200" dirty="0" smtClean="0">
                <a:sym typeface="Wingdings"/>
              </a:rPr>
              <a:t> Answer A!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609377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object exhibits the smallest escape velocity? Hint: perform order of magnitude analysis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Earth</a:t>
            </a:r>
          </a:p>
          <a:p>
            <a:pPr lvl="1"/>
            <a:r>
              <a:rPr lang="en-US" dirty="0"/>
              <a:t>Moon</a:t>
            </a:r>
          </a:p>
          <a:p>
            <a:pPr lvl="1"/>
            <a:r>
              <a:rPr lang="en-US" dirty="0"/>
              <a:t>Pluto</a:t>
            </a:r>
          </a:p>
          <a:p>
            <a:pPr lvl="1"/>
            <a:r>
              <a:rPr lang="en-US" dirty="0"/>
              <a:t>Charon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495" y="2320446"/>
            <a:ext cx="5924905" cy="1819050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7945390"/>
              </p:ext>
            </p:extLst>
          </p:nvPr>
        </p:nvGraphicFramePr>
        <p:xfrm>
          <a:off x="1062286" y="4781090"/>
          <a:ext cx="2190206" cy="1145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Equation" r:id="rId4" imgW="825500" imgH="431800" progId="Equation.3">
                  <p:embed/>
                </p:oleObj>
              </mc:Choice>
              <mc:Fallback>
                <p:oleObj name="Equation" r:id="rId4" imgW="8255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62286" y="4781090"/>
                        <a:ext cx="2190206" cy="1145646"/>
                      </a:xfrm>
                      <a:prstGeom prst="rect">
                        <a:avLst/>
                      </a:prstGeom>
                      <a:ln>
                        <a:solidFill>
                          <a:srgbClr val="008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14325" y="4488702"/>
            <a:ext cx="219142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LETS TRY IT!</a:t>
            </a:r>
            <a:endParaRPr lang="en-US" sz="3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278745" y="5341960"/>
            <a:ext cx="14690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 ~ m/R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007729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Which object exhibits the smallest escape velocity? </a:t>
            </a:r>
            <a:endParaRPr lang="en-US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63" y="1492618"/>
            <a:ext cx="8975382" cy="2755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98044" y="4356168"/>
            <a:ext cx="186561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</a:t>
            </a:r>
            <a:r>
              <a:rPr lang="en-US" sz="3200" baseline="-25000" dirty="0" smtClean="0"/>
              <a:t>earth</a:t>
            </a:r>
            <a:r>
              <a:rPr lang="en-US" sz="3200" dirty="0"/>
              <a:t>~</a:t>
            </a:r>
            <a:r>
              <a:rPr lang="en-US" sz="3200" dirty="0" smtClean="0"/>
              <a:t>10</a:t>
            </a:r>
            <a:r>
              <a:rPr lang="en-US" sz="3200" baseline="30000" dirty="0" smtClean="0"/>
              <a:t>17</a:t>
            </a:r>
            <a:endParaRPr lang="en-US" sz="3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463658" y="5541387"/>
            <a:ext cx="191851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</a:t>
            </a:r>
            <a:r>
              <a:rPr lang="en-US" sz="3200" baseline="-25000" dirty="0" smtClean="0"/>
              <a:t>moon</a:t>
            </a:r>
            <a:r>
              <a:rPr lang="en-US" sz="3200" dirty="0" smtClean="0"/>
              <a:t>~10</a:t>
            </a:r>
            <a:r>
              <a:rPr lang="en-US" sz="3200" baseline="30000" dirty="0" smtClean="0"/>
              <a:t>15</a:t>
            </a:r>
            <a:endParaRPr lang="en-US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382171" y="4639066"/>
            <a:ext cx="18538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</a:t>
            </a:r>
            <a:r>
              <a:rPr lang="en-US" sz="3200" baseline="-25000" dirty="0" smtClean="0"/>
              <a:t>pluto</a:t>
            </a:r>
            <a:r>
              <a:rPr lang="en-US" sz="3200" dirty="0" smtClean="0"/>
              <a:t>~10</a:t>
            </a:r>
            <a:r>
              <a:rPr lang="en-US" sz="3200" baseline="30000" dirty="0" smtClean="0"/>
              <a:t>15</a:t>
            </a:r>
            <a:endParaRPr lang="en-US" sz="32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882386" y="5588170"/>
            <a:ext cx="20415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</a:t>
            </a:r>
            <a:r>
              <a:rPr lang="en-US" sz="3200" baseline="-25000" dirty="0" smtClean="0"/>
              <a:t>charon</a:t>
            </a:r>
            <a:r>
              <a:rPr lang="en-US" sz="3200" dirty="0" smtClean="0"/>
              <a:t>~10</a:t>
            </a:r>
            <a:r>
              <a:rPr lang="en-US" sz="3200" baseline="30000" dirty="0" smtClean="0"/>
              <a:t>14</a:t>
            </a:r>
            <a:endParaRPr lang="en-US" sz="32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6517157" y="5588169"/>
            <a:ext cx="2406771" cy="730833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945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Gravitational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ny two objects  exert a gravitational force on each other! 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6227789"/>
              </p:ext>
            </p:extLst>
          </p:nvPr>
        </p:nvGraphicFramePr>
        <p:xfrm>
          <a:off x="3029018" y="2030873"/>
          <a:ext cx="2660565" cy="117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3" imgW="889000" imgH="393700" progId="Equation.3">
                  <p:embed/>
                </p:oleObj>
              </mc:Choice>
              <mc:Fallback>
                <p:oleObj name="Equation" r:id="rId3" imgW="8890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29018" y="2030873"/>
                        <a:ext cx="2660565" cy="1178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10281" y="3807644"/>
            <a:ext cx="613721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>
                <a:solidFill>
                  <a:srgbClr val="FF0000"/>
                </a:solidFill>
              </a:rPr>
              <a:t>Has a tiny effect on everyday object </a:t>
            </a:r>
            <a:endParaRPr lang="en-US" sz="3200" u="sng" dirty="0" smtClean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9387" y="5009776"/>
            <a:ext cx="508070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F</a:t>
            </a:r>
            <a:r>
              <a:rPr lang="en-US" sz="3200" baseline="-25000" dirty="0" err="1" smtClean="0"/>
              <a:t>grav</a:t>
            </a:r>
            <a:r>
              <a:rPr lang="en-US" sz="3200" dirty="0" smtClean="0"/>
              <a:t>(backpack on girl) ~ 10</a:t>
            </a:r>
            <a:r>
              <a:rPr lang="en-US" sz="3200" baseline="30000" dirty="0" smtClean="0"/>
              <a:t>-7</a:t>
            </a:r>
            <a:r>
              <a:rPr lang="en-US" sz="3200" dirty="0" smtClean="0"/>
              <a:t>N</a:t>
            </a:r>
            <a:endParaRPr lang="en-US" sz="32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3020" y="4649430"/>
            <a:ext cx="2068838" cy="144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431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Gravitational force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7211560"/>
              </p:ext>
            </p:extLst>
          </p:nvPr>
        </p:nvGraphicFramePr>
        <p:xfrm>
          <a:off x="3029018" y="1562693"/>
          <a:ext cx="2660565" cy="117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3" imgW="889000" imgH="393700" progId="Equation.3">
                  <p:embed/>
                </p:oleObj>
              </mc:Choice>
              <mc:Fallback>
                <p:oleObj name="Equation" r:id="rId3" imgW="8890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29018" y="1562693"/>
                        <a:ext cx="2660565" cy="1178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9332" y="4330700"/>
            <a:ext cx="2286000" cy="1803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0235" y="3792091"/>
            <a:ext cx="84350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More </a:t>
            </a:r>
            <a:r>
              <a:rPr lang="en-US" sz="2800" dirty="0">
                <a:solidFill>
                  <a:srgbClr val="FF0000"/>
                </a:solidFill>
              </a:rPr>
              <a:t>important when considering astronomical objects</a:t>
            </a:r>
            <a:r>
              <a:rPr lang="en-US" sz="2800" dirty="0" smtClean="0">
                <a:solidFill>
                  <a:srgbClr val="FF0000"/>
                </a:solidFill>
              </a:rPr>
              <a:t>!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78146" y="5125075"/>
            <a:ext cx="45114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F</a:t>
            </a:r>
            <a:r>
              <a:rPr lang="en-US" sz="3200" baseline="-25000" dirty="0" err="1" smtClean="0"/>
              <a:t>grav</a:t>
            </a:r>
            <a:r>
              <a:rPr lang="en-US" sz="3200" dirty="0" smtClean="0"/>
              <a:t>(earth on girl) ~ 700 N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439995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are standing on the surface of Earth</a:t>
            </a:r>
            <a:r>
              <a:rPr lang="en-US" dirty="0" smtClean="0"/>
              <a:t>.  What </a:t>
            </a:r>
            <a:r>
              <a:rPr lang="en-US" dirty="0"/>
              <a:t>is the acceleration that Earth experiences due to your gravitational pull? </a:t>
            </a:r>
            <a:endParaRPr lang="en-US" dirty="0" smtClean="0"/>
          </a:p>
          <a:p>
            <a:pPr lvl="1"/>
            <a:r>
              <a:rPr lang="en-US" dirty="0"/>
              <a:t>G </a:t>
            </a:r>
            <a:r>
              <a:rPr lang="en-US" dirty="0" err="1"/>
              <a:t>m</a:t>
            </a:r>
            <a:r>
              <a:rPr lang="en-US" baseline="-25000" dirty="0" err="1"/>
              <a:t>Earth</a:t>
            </a:r>
            <a:r>
              <a:rPr lang="en-US" dirty="0"/>
              <a:t>/d</a:t>
            </a:r>
            <a:r>
              <a:rPr lang="en-US" baseline="-25000" dirty="0"/>
              <a:t>2</a:t>
            </a:r>
            <a:r>
              <a:rPr lang="en-US" dirty="0"/>
              <a:t>, with d = average radius of Earth.</a:t>
            </a:r>
          </a:p>
          <a:p>
            <a:pPr lvl="1"/>
            <a:r>
              <a:rPr lang="en-US" dirty="0"/>
              <a:t>G </a:t>
            </a:r>
            <a:r>
              <a:rPr lang="en-US" dirty="0" err="1"/>
              <a:t>m</a:t>
            </a:r>
            <a:r>
              <a:rPr lang="en-US" baseline="-25000" dirty="0" err="1"/>
              <a:t>your</a:t>
            </a:r>
            <a:r>
              <a:rPr lang="en-US" baseline="-25000" dirty="0"/>
              <a:t> mass</a:t>
            </a:r>
            <a:r>
              <a:rPr lang="en-US" dirty="0"/>
              <a:t>/d</a:t>
            </a:r>
            <a:r>
              <a:rPr lang="en-US" baseline="-25000" dirty="0"/>
              <a:t>2</a:t>
            </a:r>
            <a:r>
              <a:rPr lang="en-US" dirty="0"/>
              <a:t>, with d = average radius of Earth.</a:t>
            </a:r>
          </a:p>
          <a:p>
            <a:pPr lvl="1"/>
            <a:r>
              <a:rPr lang="en-US" dirty="0"/>
              <a:t>G </a:t>
            </a:r>
            <a:r>
              <a:rPr lang="en-US" dirty="0" err="1"/>
              <a:t>m</a:t>
            </a:r>
            <a:r>
              <a:rPr lang="en-US" baseline="-25000" dirty="0" err="1"/>
              <a:t>Earth</a:t>
            </a:r>
            <a:r>
              <a:rPr lang="en-US" dirty="0"/>
              <a:t>/d</a:t>
            </a:r>
            <a:r>
              <a:rPr lang="en-US" baseline="-25000" dirty="0"/>
              <a:t>2</a:t>
            </a:r>
            <a:r>
              <a:rPr lang="en-US" dirty="0"/>
              <a:t>, with d = distance between your center of mass and the center of Earth.</a:t>
            </a:r>
          </a:p>
          <a:p>
            <a:pPr lvl="1"/>
            <a:r>
              <a:rPr lang="en-US" dirty="0"/>
              <a:t>G </a:t>
            </a:r>
            <a:r>
              <a:rPr lang="en-US" dirty="0" err="1"/>
              <a:t>m</a:t>
            </a:r>
            <a:r>
              <a:rPr lang="en-US" baseline="-25000" dirty="0" err="1"/>
              <a:t>your</a:t>
            </a:r>
            <a:r>
              <a:rPr lang="en-US" dirty="0"/>
              <a:t> </a:t>
            </a:r>
            <a:r>
              <a:rPr lang="en-US" baseline="-25000" dirty="0"/>
              <a:t>mass</a:t>
            </a:r>
            <a:r>
              <a:rPr lang="en-US" dirty="0"/>
              <a:t>/d</a:t>
            </a:r>
            <a:r>
              <a:rPr lang="en-US" baseline="-25000" dirty="0"/>
              <a:t>2</a:t>
            </a:r>
            <a:r>
              <a:rPr lang="en-US" dirty="0"/>
              <a:t>, with d = distance between your center of mass and the center of Earth.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096" y="4939964"/>
            <a:ext cx="1761704" cy="132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867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4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754585"/>
              </p:ext>
            </p:extLst>
          </p:nvPr>
        </p:nvGraphicFramePr>
        <p:xfrm>
          <a:off x="1239836" y="1759333"/>
          <a:ext cx="3558406" cy="1279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4" name="Equation" r:id="rId3" imgW="1130300" imgH="406400" progId="Equation.3">
                  <p:embed/>
                </p:oleObj>
              </mc:Choice>
              <mc:Fallback>
                <p:oleObj name="Equation" r:id="rId3" imgW="11303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39836" y="1759333"/>
                        <a:ext cx="3558406" cy="12794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410141"/>
              </p:ext>
            </p:extLst>
          </p:nvPr>
        </p:nvGraphicFramePr>
        <p:xfrm>
          <a:off x="5056786" y="2020883"/>
          <a:ext cx="2348387" cy="700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5" name="Equation" r:id="rId5" imgW="723900" imgH="215900" progId="Equation.3">
                  <p:embed/>
                </p:oleObj>
              </mc:Choice>
              <mc:Fallback>
                <p:oleObj name="Equation" r:id="rId5" imgW="7239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56786" y="2020883"/>
                        <a:ext cx="2348387" cy="7003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>
          <a:xfrm flipV="1">
            <a:off x="2903097" y="1874659"/>
            <a:ext cx="967699" cy="559374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5353782" y="2154346"/>
            <a:ext cx="967699" cy="559374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8379127"/>
              </p:ext>
            </p:extLst>
          </p:nvPr>
        </p:nvGraphicFramePr>
        <p:xfrm>
          <a:off x="2828692" y="3694464"/>
          <a:ext cx="2823907" cy="1348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6" name="Equation" r:id="rId7" imgW="850900" imgH="406400" progId="Equation.3">
                  <p:embed/>
                </p:oleObj>
              </mc:Choice>
              <mc:Fallback>
                <p:oleObj name="Equation" r:id="rId7" imgW="8509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28692" y="3694464"/>
                        <a:ext cx="2823907" cy="13487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53442" y="5412323"/>
            <a:ext cx="1917713" cy="584776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Answer D!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999295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962" y="898394"/>
            <a:ext cx="9023037" cy="5227769"/>
          </a:xfrm>
        </p:spPr>
        <p:txBody>
          <a:bodyPr/>
          <a:lstStyle/>
          <a:p>
            <a:r>
              <a:rPr lang="en-US" sz="2800" dirty="0"/>
              <a:t>Which of the following free body diagrams best represents the gravitational pull in the Sun-Earth </a:t>
            </a:r>
            <a:r>
              <a:rPr lang="en-US" sz="2800" dirty="0" smtClean="0"/>
              <a:t>system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242" y="2075562"/>
            <a:ext cx="2006600" cy="1968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68046" y="2268852"/>
            <a:ext cx="2077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en-US" dirty="0"/>
              <a:t>Student </a:t>
            </a:r>
            <a:r>
              <a:rPr lang="en-US" dirty="0" smtClean="0"/>
              <a:t>Explanation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62" y="4456180"/>
            <a:ext cx="2225209" cy="16699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0746" y="3242083"/>
            <a:ext cx="1968500" cy="2006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4608" y="4226333"/>
            <a:ext cx="2057400" cy="20447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89521" y="3296270"/>
            <a:ext cx="2077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en-US" dirty="0"/>
              <a:t>Student </a:t>
            </a:r>
            <a:r>
              <a:rPr lang="en-US" dirty="0" smtClean="0"/>
              <a:t>Explanation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66720" y="4271514"/>
            <a:ext cx="2077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en-US" dirty="0"/>
              <a:t>Student </a:t>
            </a:r>
            <a:r>
              <a:rPr lang="en-US" dirty="0" smtClean="0"/>
              <a:t>Explanation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26842" y="5957734"/>
            <a:ext cx="63914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D. There is no gravitational pull between Earth and the Sun.</a:t>
            </a:r>
            <a:endParaRPr lang="en-US" sz="20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2870746" y="3073262"/>
            <a:ext cx="2093862" cy="2336306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74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 follow-up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the acceleration of the of the earth compare to the acceleration of the sun?</a:t>
            </a:r>
          </a:p>
          <a:p>
            <a:pPr lvl="1"/>
            <a:r>
              <a:rPr lang="en-US" dirty="0" err="1" smtClean="0"/>
              <a:t>a</a:t>
            </a:r>
            <a:r>
              <a:rPr lang="en-US" baseline="-25000" dirty="0" err="1" smtClean="0"/>
              <a:t>sun</a:t>
            </a:r>
            <a:r>
              <a:rPr lang="en-US" dirty="0" smtClean="0"/>
              <a:t> &gt;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earth</a:t>
            </a:r>
            <a:endParaRPr lang="en-US" baseline="-25000" dirty="0" smtClean="0"/>
          </a:p>
          <a:p>
            <a:pPr lvl="1"/>
            <a:r>
              <a:rPr lang="en-US" dirty="0" smtClean="0"/>
              <a:t> </a:t>
            </a:r>
            <a:r>
              <a:rPr lang="en-US" dirty="0" err="1"/>
              <a:t>a</a:t>
            </a:r>
            <a:r>
              <a:rPr lang="en-US" baseline="-25000" dirty="0" err="1"/>
              <a:t>sun</a:t>
            </a:r>
            <a:r>
              <a:rPr lang="en-US" dirty="0"/>
              <a:t> </a:t>
            </a:r>
            <a:r>
              <a:rPr lang="en-US" dirty="0" smtClean="0"/>
              <a:t>&lt; </a:t>
            </a:r>
            <a:r>
              <a:rPr lang="en-US" dirty="0" err="1"/>
              <a:t>a</a:t>
            </a:r>
            <a:r>
              <a:rPr lang="en-US" baseline="-25000" dirty="0" err="1"/>
              <a:t>earth</a:t>
            </a:r>
            <a:endParaRPr lang="en-US" baseline="-25000" dirty="0"/>
          </a:p>
          <a:p>
            <a:pPr lvl="1"/>
            <a:r>
              <a:rPr lang="en-US" dirty="0" err="1" smtClean="0"/>
              <a:t>a</a:t>
            </a:r>
            <a:r>
              <a:rPr lang="en-US" baseline="-25000" dirty="0" err="1" smtClean="0"/>
              <a:t>sun</a:t>
            </a:r>
            <a:r>
              <a:rPr lang="en-US" dirty="0" smtClean="0"/>
              <a:t> = </a:t>
            </a:r>
            <a:r>
              <a:rPr lang="en-US" dirty="0" err="1"/>
              <a:t>a</a:t>
            </a:r>
            <a:r>
              <a:rPr lang="en-US" baseline="-25000" dirty="0" err="1"/>
              <a:t>earth</a:t>
            </a:r>
            <a:endParaRPr lang="en-US" baseline="-25000" dirty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59" y="4119563"/>
            <a:ext cx="1968500" cy="2006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77566" y="4886607"/>
            <a:ext cx="16792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F = m a </a:t>
            </a:r>
            <a:endParaRPr lang="en-US" sz="4000" dirty="0" smtClean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884497" y="4990275"/>
            <a:ext cx="0" cy="38442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731303" y="5252133"/>
            <a:ext cx="0" cy="40214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39117" y="4876741"/>
            <a:ext cx="16792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F = m a </a:t>
            </a:r>
            <a:endParaRPr lang="en-US" sz="4000" dirty="0" smtClean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777734" y="5068779"/>
            <a:ext cx="0" cy="38442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911115" y="5182487"/>
            <a:ext cx="0" cy="40214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10654" y="2524742"/>
            <a:ext cx="2485687" cy="589610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120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much energy it takes to move different radii away from a central body.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0934944"/>
              </p:ext>
            </p:extLst>
          </p:nvPr>
        </p:nvGraphicFramePr>
        <p:xfrm>
          <a:off x="767775" y="3232147"/>
          <a:ext cx="2921578" cy="1132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Equation" r:id="rId3" imgW="1016000" imgH="393700" progId="Equation.3">
                  <p:embed/>
                </p:oleObj>
              </mc:Choice>
              <mc:Fallback>
                <p:oleObj name="Equation" r:id="rId3" imgW="10160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7775" y="3232147"/>
                        <a:ext cx="2921578" cy="11321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6335" y="2555692"/>
            <a:ext cx="41275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99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 cmpd="sng">
          <a:solidFill>
            <a:srgbClr val="00CC99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3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6269</TotalTime>
  <Words>877</Words>
  <Application>Microsoft Macintosh PowerPoint</Application>
  <PresentationFormat>On-screen Show (4:3)</PresentationFormat>
  <Paragraphs>120</Paragraphs>
  <Slides>23</Slides>
  <Notes>0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Microsoft Equation</vt:lpstr>
      <vt:lpstr>Classical Mechanics  Lecture 16</vt:lpstr>
      <vt:lpstr>Things you asked about:</vt:lpstr>
      <vt:lpstr>Gravitational Force</vt:lpstr>
      <vt:lpstr>Gravitational force</vt:lpstr>
      <vt:lpstr>Checkpoint 4</vt:lpstr>
      <vt:lpstr>Checkpoint 4</vt:lpstr>
      <vt:lpstr>Checkpoint 1</vt:lpstr>
      <vt:lpstr>Checkpoint 1 follow-up</vt:lpstr>
      <vt:lpstr>Potential Energy</vt:lpstr>
      <vt:lpstr>Escape Velocity</vt:lpstr>
      <vt:lpstr>Checkpoint 3a</vt:lpstr>
      <vt:lpstr>Checkpoint 3a</vt:lpstr>
      <vt:lpstr>Checkpoint 3b</vt:lpstr>
      <vt:lpstr>Checkpoint 3b</vt:lpstr>
      <vt:lpstr>Kepler’s Laws</vt:lpstr>
      <vt:lpstr>Kepler’s Laws</vt:lpstr>
      <vt:lpstr>Kepler’s Laws</vt:lpstr>
      <vt:lpstr>Checkpoint 2a</vt:lpstr>
      <vt:lpstr>Checkpoint 2a</vt:lpstr>
      <vt:lpstr>Order of Magnitude Analysis</vt:lpstr>
      <vt:lpstr>Order of Magnitude Analysis</vt:lpstr>
      <vt:lpstr>Checkpoint 2b</vt:lpstr>
      <vt:lpstr>Checkpoint 2b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Hamilton College</dc:creator>
  <cp:lastModifiedBy>Hamilton College</cp:lastModifiedBy>
  <cp:revision>56</cp:revision>
  <dcterms:created xsi:type="dcterms:W3CDTF">2015-05-06T20:10:32Z</dcterms:created>
  <dcterms:modified xsi:type="dcterms:W3CDTF">2015-08-01T21:45:11Z</dcterms:modified>
</cp:coreProperties>
</file>